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3" r:id="rId6"/>
    <p:sldId id="264" r:id="rId7"/>
    <p:sldId id="261" r:id="rId8"/>
    <p:sldId id="260" r:id="rId9"/>
    <p:sldId id="262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2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Марина\Desktop\для ПРАЗДНИКОВ\фоны\844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681" y="0"/>
            <a:ext cx="9220183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39552" y="404664"/>
            <a:ext cx="802008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НАЧАЛО ВОСХОЖДЕНИЯ </a:t>
            </a:r>
          </a:p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ИЗНАЧАЛЬНО ВЫШЕСТОЯЩИМ ОТЦОМ МЕТАГАЛАКТИКИ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(МАГНИТ НА МАЛОЙ ГОРЕ ЗА ШАПСУГОЙ)</a:t>
            </a:r>
          </a:p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18.08.1995г.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3728" y="4869160"/>
            <a:ext cx="385099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ПРАЗДНИКИ ИДИВО</a:t>
            </a:r>
          </a:p>
          <a:p>
            <a:endParaRPr lang="ru-RU" sz="2800" b="1" dirty="0" smtClean="0">
              <a:solidFill>
                <a:schemeClr val="bg1"/>
              </a:solidFill>
            </a:endParaRPr>
          </a:p>
          <a:p>
            <a:r>
              <a:rPr lang="ru-RU" sz="2800" b="1" dirty="0" smtClean="0">
                <a:solidFill>
                  <a:schemeClr val="bg1"/>
                </a:solidFill>
              </a:rPr>
              <a:t>ЦИВИЛИЗАЦИЯ ИДИВО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Марина\Desktop\для ПРАЗДНИКОВ\фоны\844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681" y="0"/>
            <a:ext cx="9220183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27584" y="836712"/>
            <a:ext cx="756084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с 1995 года мы выяснили такую вещь, что воля начала напрямую исходить в деятельность человека и человечества. То есть, огненная эпоха и перестройка заключается еще в том, что врата Шамбалы или врата Дома Отца открыты для деятельности человеческих существ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Синтез, </a:t>
            </a:r>
            <a:r>
              <a:rPr lang="ru-RU" sz="1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Санкт-Петербург,  </a:t>
            </a:r>
            <a:r>
              <a:rPr lang="ru-RU" sz="1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2003</a:t>
            </a:r>
            <a:endParaRPr lang="ru-RU" sz="1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Марина\Desktop\для ПРАЗДНИКОВ\фоны\844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681" y="0"/>
            <a:ext cx="9220183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476672"/>
            <a:ext cx="806489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Мы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нашли такую методику, которая называется 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практика Магнита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Практикой Магнита занимались ученики первого круга Лучей. Первого, второго, третьего круга — это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Мория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Кут 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Хуми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Павел Венецианец. И, вот, первый круг учеников занимались практикой Магнита в развитии деятельности Луча по Планете. Практика Магнита означает, что ты синтезируешься с Отцом, правда в 5‑й расе это было духом, мы сейчас стяжаем у Отца Огонь, пропускаем сквозь физическое тело с Образом Отца, то есть подобие и образ, Огонь направляем Маме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Планеты… </a:t>
            </a: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Синтезируемся с Матерью Планеты, отдаем ей Огонь, она направляет нам свой Огонь. Огонь Матери Планеты сквозь ноги входит в нас, здесь смешивается Огонь Отца и Огонь Матери Планеты в нас, пересекаясь, в единстве из двух рождается одно, вспыхивает и рождается ваш личный, собственный Ог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онь Магнита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Когда вы в Синтезе Отца и Матери — ОМ Огня и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Материи.</a:t>
            </a:r>
          </a:p>
          <a:p>
            <a:pPr algn="just"/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b="1" i="1" dirty="0" smtClean="0">
                <a:solidFill>
                  <a:schemeClr val="bg1"/>
                </a:solidFill>
              </a:rPr>
              <a:t>19‑20 февраля 2011 г., ДИВО 24 Проявления Иркутск, 1 Синтез Огня «Новое Рождение».Образ Отца. Виталий Сердюк</a:t>
            </a:r>
            <a:r>
              <a:rPr lang="ru-RU" sz="1600" dirty="0" smtClean="0"/>
              <a:t>.</a:t>
            </a:r>
            <a:endParaRPr lang="ru-RU" sz="1600" b="1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Марина\Desktop\для ПРАЗДНИКОВ\фоны\844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20183" cy="6858000"/>
          </a:xfrm>
          <a:prstGeom prst="rect">
            <a:avLst/>
          </a:prstGeom>
          <a:noFill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539552" y="692696"/>
            <a:ext cx="831641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…в практике есть Закон: «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пустошись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и Отец тебя заполнит». И вот когда у вас родился магнитный Огонь, вы его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эманируете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Планете, магнитный Огонь, естественно, поддерживает её магнитное поле, то есть экологически даже полезно. А Отец вас уже заполняет Единым Огнём Образа и Подобия Отца. То есть, где у вас Образ и Подобие — вот этим магнитным Огнём слились, и Отец даёт вам уже новый Огонь жизни на слияние Образа и подобия Отца. Вот этот процесс называется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Новое Рождение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solidFill>
                  <a:schemeClr val="bg1"/>
                </a:solidFill>
              </a:rPr>
              <a:t>19‑20 февраля 2011 г., ДИВО 24 Проявления Иркутск, 1 Синтез Огня «Новое Рождение».Образ Отца. Виталий Сердюк</a:t>
            </a:r>
            <a:r>
              <a:rPr lang="ru-RU" sz="2000" dirty="0" smtClean="0"/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Марина\Desktop\для ПРАЗДНИКОВ\фоны\844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20183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55576" y="764704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Ну, а если более широко карту планеты взять и привязаться к Чёрному морю, то выше Чёрного моря как раз те кавказские условия, так называемый Северный Кавказ, это вплоть до Ростовской области, между Каспием и Чёрным морем, где в общем-то и зафиксировался когда-то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Аватар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Синтеза. Мы начинали как раз с этой зоны. И первые семинары у нас были на севере Чёрного моря в Краснодарском крае. Не на море, у нас было такое место – Шапсуга, это примерно 30-40 километров от моря. </a:t>
            </a: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i="1" dirty="0" smtClean="0">
                <a:solidFill>
                  <a:schemeClr val="bg1"/>
                </a:solidFill>
              </a:rPr>
              <a:t>4 </a:t>
            </a:r>
            <a:r>
              <a:rPr lang="ru-RU" sz="1600" b="1" i="1" dirty="0" smtClean="0">
                <a:solidFill>
                  <a:schemeClr val="bg1"/>
                </a:solidFill>
              </a:rPr>
              <a:t>Профессиональный Синтез, </a:t>
            </a:r>
            <a:r>
              <a:rPr lang="ru-RU" sz="1600" b="1" i="1" dirty="0" smtClean="0">
                <a:solidFill>
                  <a:schemeClr val="bg1"/>
                </a:solidFill>
              </a:rPr>
              <a:t>Москва 2008</a:t>
            </a:r>
            <a:endParaRPr lang="ru-RU" sz="1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Марина\Desktop\для ПРАЗДНИКОВ\фоны\844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681" y="0"/>
            <a:ext cx="9220183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620688"/>
            <a:ext cx="77768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 лет магнитной работы с группами на Шапсуге – с 1995 по 2001. Группа так и называлась – Магнитчики. Иногда собирались по 60 и 100 человек. Это единая практика Магнит со всеми предыдущими практиками в Синтезе – вот этот заряд и работал и работает. </a:t>
            </a: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только бывают серьезные проблемы – заряда не хватает, что мы делаем? С Отцом, с Матерью – в более сильный Огонь. Вот поэтому люди и тянутся, поэтому они чувствуют заряд, это идет от Синтеза, это идет от Владыки. Если б не было этой наработки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магнитности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все эти годы, из тебя бы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эманировалось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только то, что ты можешь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эманировать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Вот это называется практика, практика и практика. </a:t>
            </a: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17 </a:t>
            </a:r>
            <a:r>
              <a:rPr lang="ru-RU" sz="1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Синтез, Сочи </a:t>
            </a:r>
            <a:r>
              <a:rPr lang="ru-RU" sz="1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2007</a:t>
            </a:r>
            <a:endParaRPr lang="ru-RU" sz="1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Марина\Desktop\для ПРАЗДНИКОВ\фоны\844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681" y="0"/>
            <a:ext cx="9220183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620688"/>
            <a:ext cx="77048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вот практики живут независимо от Синтеза. Вот мы сейчас иногда ссылаемся и стыкуемся на присутствиях с практиками, которые делали 7-8 лет назад. Они до сих пор стоят в огне. </a:t>
            </a: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Мы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видим некоторые практики, действующие на Шапсуге, допустим, ещё с 90-х годов. Весь коллектив людей стоит. Огонь этой практики действует. То есть время течёт немного по-иному, чем мы видим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i="1" dirty="0" smtClean="0">
                <a:solidFill>
                  <a:schemeClr val="bg1"/>
                </a:solidFill>
              </a:rPr>
              <a:t>19 Синтез, Кисловодск 2010</a:t>
            </a:r>
            <a:endParaRPr lang="ru-RU" sz="1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Марина\Desktop\для ПРАЗДНИКОВ\фоны\844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681" y="0"/>
            <a:ext cx="9220183" cy="6858000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2780928"/>
            <a:ext cx="770485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…система, которая называется Синтез Огня – это система совершенствования человека, чтоб он стал свободным, чтобы он сам общался с Отцом, сам общался с любым представителем Иерархии. Сам – это не самость, это не эго, а достоинство. Ты достоин выражать Отца всем совершенством, которым ты обладаешь, подготовкой своей. Повысил совершенство, повысил подготовку – можешь глубже выражать Отца собою.</a:t>
            </a:r>
          </a:p>
          <a:p>
            <a:pPr lvl="0" indent="215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 скажете: «Зачем?» А чтоб получить творческие возможности, как Отец – это самый простой ответ.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indent="215900" algn="just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215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solidFill>
                  <a:schemeClr val="bg1"/>
                </a:solidFill>
              </a:rPr>
              <a:t>НОВОЕ РОЖДЕНИЕ – 1 Синтез </a:t>
            </a:r>
            <a:r>
              <a:rPr lang="ru-RU" sz="1600" b="1" i="1" dirty="0" smtClean="0">
                <a:solidFill>
                  <a:schemeClr val="bg1"/>
                </a:solidFill>
              </a:rPr>
              <a:t>Огня </a:t>
            </a:r>
            <a:r>
              <a:rPr lang="ru-RU" sz="1600" b="1" i="1" dirty="0" smtClean="0">
                <a:solidFill>
                  <a:schemeClr val="bg1"/>
                </a:solidFill>
              </a:rPr>
              <a:t>ДИВО 30 Проявления Крым, май 2011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908720"/>
            <a:ext cx="748883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…если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взять то, чем мы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занимаемся… Это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задача фиксации на планете в физическом проявлении Учения Синтеза или просто Синтеза ФА, и эта задача поставлена Отцом Метагалактики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Учение  Синтеза, 1 Синтез ФА, Санкт-Петербург, 2005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Марина\Desktop\для ПРАЗДНИКОВ\фоны\844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681" y="0"/>
            <a:ext cx="9220183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476672"/>
            <a:ext cx="792088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синтезирование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идёт ещё и внутренними процессами, когда Дух или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атомы,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молекулы, которые что-то излучают внутри меня, стыкуются с Духом, Огнём, атомами и молекулами внутри Отца, и я не просто обнялся с ним, ты попробуй обнять Отца, а вот идёт именно внутренний обмен — Синтез, и включается то, что на звёздах называется термоядерная реакция. Только у них термоядерная реакция звёздная — объектная, а у нас биологическая — субъектная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когда мы синтезируемся с Отцом, включается термоядерная реакция биологического роста каждого из нас, на языке Метагалактики называется 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Синтезом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И, синтезируясь вот таким образом,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периодически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практиками мы взращиваем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свои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части и взращиваем свою подготовку в Метагалактике. Вот это называется Путь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Метагалактики.</a:t>
            </a:r>
          </a:p>
          <a:p>
            <a:pPr algn="just"/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b="1" i="1" dirty="0" smtClean="0">
              <a:solidFill>
                <a:schemeClr val="bg1"/>
              </a:solidFill>
            </a:endParaRPr>
          </a:p>
          <a:p>
            <a:pPr algn="just"/>
            <a:r>
              <a:rPr lang="ru-RU" sz="1600" b="1" i="1" dirty="0" smtClean="0">
                <a:solidFill>
                  <a:schemeClr val="bg1"/>
                </a:solidFill>
              </a:rPr>
              <a:t>04‑05 </a:t>
            </a:r>
            <a:r>
              <a:rPr lang="ru-RU" sz="1600" b="1" i="1" dirty="0" smtClean="0">
                <a:solidFill>
                  <a:schemeClr val="bg1"/>
                </a:solidFill>
              </a:rPr>
              <a:t>янв. </a:t>
            </a:r>
            <a:r>
              <a:rPr lang="x-none" sz="1600" b="1" i="1" smtClean="0">
                <a:solidFill>
                  <a:schemeClr val="bg1"/>
                </a:solidFill>
              </a:rPr>
              <a:t>201</a:t>
            </a:r>
            <a:r>
              <a:rPr lang="ru-RU" sz="1600" b="1" i="1" dirty="0" smtClean="0">
                <a:solidFill>
                  <a:schemeClr val="bg1"/>
                </a:solidFill>
              </a:rPr>
              <a:t>4 </a:t>
            </a:r>
            <a:r>
              <a:rPr lang="x-none" sz="1600" b="1" i="1" smtClean="0">
                <a:solidFill>
                  <a:schemeClr val="bg1"/>
                </a:solidFill>
              </a:rPr>
              <a:t>г., ДИВО </a:t>
            </a:r>
            <a:r>
              <a:rPr lang="ru-RU" sz="1600" b="1" i="1" dirty="0" smtClean="0">
                <a:solidFill>
                  <a:schemeClr val="bg1"/>
                </a:solidFill>
              </a:rPr>
              <a:t>86 </a:t>
            </a:r>
            <a:r>
              <a:rPr lang="x-none" sz="1600" b="1" i="1" smtClean="0">
                <a:solidFill>
                  <a:schemeClr val="bg1"/>
                </a:solidFill>
              </a:rPr>
              <a:t>Про </a:t>
            </a:r>
            <a:r>
              <a:rPr lang="ru-RU" sz="1600" b="1" i="1" dirty="0" smtClean="0">
                <a:solidFill>
                  <a:schemeClr val="bg1"/>
                </a:solidFill>
              </a:rPr>
              <a:t>Красноярск</a:t>
            </a:r>
            <a:r>
              <a:rPr lang="x-none" sz="1600" b="1" i="1" smtClean="0">
                <a:solidFill>
                  <a:schemeClr val="bg1"/>
                </a:solidFill>
              </a:rPr>
              <a:t>, ДИВО </a:t>
            </a:r>
            <a:r>
              <a:rPr lang="ru-RU" sz="1600" b="1" i="1" dirty="0" smtClean="0">
                <a:solidFill>
                  <a:schemeClr val="bg1"/>
                </a:solidFill>
              </a:rPr>
              <a:t>69 </a:t>
            </a:r>
            <a:r>
              <a:rPr lang="x-none" sz="1600" b="1" i="1" smtClean="0">
                <a:solidFill>
                  <a:schemeClr val="bg1"/>
                </a:solidFill>
              </a:rPr>
              <a:t>Про </a:t>
            </a:r>
            <a:r>
              <a:rPr lang="ru-RU" sz="1600" b="1" i="1" dirty="0" smtClean="0">
                <a:solidFill>
                  <a:schemeClr val="bg1"/>
                </a:solidFill>
              </a:rPr>
              <a:t>Бородино</a:t>
            </a:r>
            <a:r>
              <a:rPr lang="x-none" sz="1600" b="1" i="1" smtClean="0">
                <a:solidFill>
                  <a:schemeClr val="bg1"/>
                </a:solidFill>
              </a:rPr>
              <a:t>, </a:t>
            </a:r>
            <a:r>
              <a:rPr lang="ru-RU" sz="1600" b="1" i="1" dirty="0" smtClean="0">
                <a:solidFill>
                  <a:schemeClr val="bg1"/>
                </a:solidFill>
              </a:rPr>
              <a:t>1 ИС ИВО </a:t>
            </a:r>
            <a:r>
              <a:rPr lang="x-none" sz="1600" b="1" i="1" smtClean="0">
                <a:solidFill>
                  <a:schemeClr val="bg1"/>
                </a:solidFill>
              </a:rPr>
              <a:t>«</a:t>
            </a:r>
            <a:r>
              <a:rPr lang="ru-RU" sz="1600" b="1" i="1" dirty="0" err="1" smtClean="0">
                <a:solidFill>
                  <a:schemeClr val="bg1"/>
                </a:solidFill>
              </a:rPr>
              <a:t>Теофа</a:t>
            </a:r>
            <a:r>
              <a:rPr lang="ru-RU" sz="1600" b="1" i="1" dirty="0" smtClean="0">
                <a:solidFill>
                  <a:schemeClr val="bg1"/>
                </a:solidFill>
              </a:rPr>
              <a:t> Нового Рождения ИДИВО. Образ Отца</a:t>
            </a:r>
            <a:r>
              <a:rPr lang="x-none" sz="1600" b="1" i="1" smtClean="0">
                <a:solidFill>
                  <a:schemeClr val="bg1"/>
                </a:solidFill>
              </a:rPr>
              <a:t>». В</a:t>
            </a:r>
            <a:r>
              <a:rPr lang="ru-RU" sz="1600" b="1" i="1" dirty="0" err="1" smtClean="0">
                <a:solidFill>
                  <a:schemeClr val="bg1"/>
                </a:solidFill>
              </a:rPr>
              <a:t>италий</a:t>
            </a:r>
            <a:r>
              <a:rPr lang="ru-RU" sz="1600" b="1" i="1" dirty="0" smtClean="0">
                <a:solidFill>
                  <a:schemeClr val="bg1"/>
                </a:solidFill>
              </a:rPr>
              <a:t> </a:t>
            </a:r>
            <a:r>
              <a:rPr lang="x-none" sz="1600" b="1" i="1" smtClean="0">
                <a:solidFill>
                  <a:schemeClr val="bg1"/>
                </a:solidFill>
              </a:rPr>
              <a:t>Сердюк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Марина\Desktop\для ПРАЗДНИКОВ\фоны\844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681" y="0"/>
            <a:ext cx="9220183" cy="6858000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827584" y="620688"/>
            <a:ext cx="7560840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…когда мы говорим, что Отец отдельной планеты вошел в Иерархию Метагалактики с учетом пропорции нашей планеты и Метагалактики, это очень и очень высокое должностное восхождение. Так это называется. Почему он вошел в Иерархию Метагалактики? Проблема в том, и мы о ней уже говорили, что в Метагалактике не хватает разумного человечества. А Отец наш смог воспитать на планете разумное человечество, которое смогло достойно выйти в Метагалактику. Готово было. И он пошел в Метагалактику, чтобы человечество туда пошло за ним. Потому что мы по Образу и Подобию Отца. Он стал </a:t>
            </a:r>
            <a:r>
              <a:rPr kumimoji="0" lang="ru-RU" sz="2000" b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метагалактичным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и мы должны были стать </a:t>
            </a:r>
            <a:r>
              <a:rPr kumimoji="0" lang="ru-RU" sz="2000" b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метагалактичными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15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НОВОЕ РОЖДЕНИЕ – 1 Синтез Огня ДИВО 30 Проявления Крым, май 2011 </a:t>
            </a:r>
          </a:p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726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Марина</cp:lastModifiedBy>
  <cp:revision>26</cp:revision>
  <dcterms:created xsi:type="dcterms:W3CDTF">2016-08-17T17:01:10Z</dcterms:created>
  <dcterms:modified xsi:type="dcterms:W3CDTF">2016-08-17T20:43:42Z</dcterms:modified>
</cp:coreProperties>
</file>